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0" r:id="rId2"/>
    <p:sldId id="266" r:id="rId3"/>
    <p:sldId id="267" r:id="rId4"/>
    <p:sldId id="268" r:id="rId5"/>
    <p:sldId id="256" r:id="rId6"/>
    <p:sldId id="258" r:id="rId7"/>
    <p:sldId id="269" r:id="rId8"/>
    <p:sldId id="275" r:id="rId9"/>
    <p:sldId id="270" r:id="rId10"/>
    <p:sldId id="271" r:id="rId11"/>
    <p:sldId id="272" r:id="rId12"/>
    <p:sldId id="273" r:id="rId13"/>
    <p:sldId id="274" r:id="rId14"/>
  </p:sldIdLst>
  <p:sldSz cx="9144000" cy="6858000" type="overhead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444" cy="496223"/>
          </a:xfrm>
          <a:prstGeom prst="rect">
            <a:avLst/>
          </a:prstGeom>
        </p:spPr>
        <p:txBody>
          <a:bodyPr vert="horz" lIns="62477" tIns="31239" rIns="62477" bIns="31239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77" y="1"/>
            <a:ext cx="2946521" cy="496223"/>
          </a:xfrm>
          <a:prstGeom prst="rect">
            <a:avLst/>
          </a:prstGeom>
        </p:spPr>
        <p:txBody>
          <a:bodyPr vert="horz" lIns="62477" tIns="31239" rIns="62477" bIns="31239" rtlCol="0"/>
          <a:lstStyle>
            <a:lvl1pPr algn="r">
              <a:defRPr sz="800"/>
            </a:lvl1pPr>
          </a:lstStyle>
          <a:p>
            <a:fld id="{62C821EC-E61B-49CA-BE4B-DD5F633C72E8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235"/>
            <a:ext cx="2945444" cy="496223"/>
          </a:xfrm>
          <a:prstGeom prst="rect">
            <a:avLst/>
          </a:prstGeom>
        </p:spPr>
        <p:txBody>
          <a:bodyPr vert="horz" lIns="62477" tIns="31239" rIns="62477" bIns="31239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77" y="9428235"/>
            <a:ext cx="2946521" cy="496223"/>
          </a:xfrm>
          <a:prstGeom prst="rect">
            <a:avLst/>
          </a:prstGeom>
        </p:spPr>
        <p:txBody>
          <a:bodyPr vert="horz" lIns="62477" tIns="31239" rIns="62477" bIns="31239" rtlCol="0" anchor="b"/>
          <a:lstStyle>
            <a:lvl1pPr algn="r">
              <a:defRPr sz="800"/>
            </a:lvl1pPr>
          </a:lstStyle>
          <a:p>
            <a:fld id="{6E96C2B4-E9D8-4C39-8C64-2CB5FC9F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5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8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7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F56B-85E6-4196-BC73-ADFDAEDD44D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6189-8E13-4B23-9F47-C7632D70A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ouzsadovodov96.ru/assets/images/articles/yablo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5" y="430651"/>
            <a:ext cx="8912472" cy="59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541433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посадке деревьев</a:t>
            </a:r>
          </a:p>
        </p:txBody>
      </p:sp>
      <p:pic>
        <p:nvPicPr>
          <p:cNvPr id="6146" name="Picture 2" descr="http://schoolcopy.edu-kolomna.ru/local/images/school2_copy/6751eef71aa450fd6d5a182d095e89a3_jpg_1427502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9749"/>
            <a:ext cx="3010669" cy="31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9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5121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шестой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836712"/>
            <a:ext cx="4032448" cy="5047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подпорки, если это необходимо.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дерево правильно выращено и выкопано в питомнике, подпорки для поддержки в большинстве случаев (естественно, исключая крупномерные саженцы) не являются обязательными. Исследования показывают, что деревья приживаются быстрее и развивают более мощный ствол и корневую систему, если они не поставлены на подпорки во время посадки. Однако, в целях защиты саженцев от повреждения газонокосилками, вандалами или опрокидывания ветром, в некоторых ситуациях они оказываются необходимыми. Если подпорки необходимы именно для поддержки, то используются два колышка, сравнимых по толщине со стволом саженца, совместно с широким гибким подвязочным материалом, например, с брезентовой стропой. Такая конструкция способна держать дерево вертикально, дает возможность немного двигаться и минимизирует повреждения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ствола.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подпорки и обвязки удаляют после года роста саженца на новом месте. </a:t>
            </a:r>
          </a:p>
        </p:txBody>
      </p:sp>
      <p:pic>
        <p:nvPicPr>
          <p:cNvPr id="5130" name="Picture 10" descr="http://xyya.net/uploads/posts/2015-07/1435915799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16620"/>
          <a:stretch/>
        </p:blipFill>
        <p:spPr bwMode="auto">
          <a:xfrm>
            <a:off x="6084168" y="4405404"/>
            <a:ext cx="2677976" cy="23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yarreg.ru/wp-content/gallery/111011_derevya/dsc0478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96" y="502137"/>
            <a:ext cx="3978248" cy="29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tsn.ua/media/images2/585xX/Apr2012/383592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33" y="3484867"/>
            <a:ext cx="2524408" cy="18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9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65" y="701990"/>
            <a:ext cx="4824536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Замульчируйте приствольный круг.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Мульчирующий материал, это просто органический материал, измельченный до необходимой фракции, выложенный необходимым слоем на приствольный круг. Он действует как защитный слой, удерживающий влагу, выравнивающий температурные скачки на поверхности почвы, как в большую, так и в меньшую сторону, и сдерживает рост травянистых растений, что снижает конкуренцию с газонными травами и сорняками. Хорошие мульчирующие материалы, это лесная подстилка (лесной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сухая солома, измельченная кора, торфяная крошка или древесная щепа. Слой мульчирующего материала должен быть 5 – 10 см. Больший слой может снижать доступ кислорода и удерживать слишком много влаги. Распределяя мульчирующий материал вокруг ствола, следите, чтобы сам ствол и корневая шейка не были им покрыты и оставались свободными. Если этого условия не соблюсти, на стволе и корневой шейке могут появиться гнили. Расстояние между замульчированной поверхностью и корневой шейкой в 3 – 5 см – вполне достаточно для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этой проблемы.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седьмой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16.img.avito.st/1280x960/1623163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836712"/>
            <a:ext cx="37300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ld.dveriwell.com/upload/medialibrary/52c/13746f241f3bbd69e0ed7651af7de582l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89040"/>
            <a:ext cx="3695606" cy="245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6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7879"/>
            <a:ext cx="3240360" cy="48320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последующий уход 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почву во влажном состоянии, но не в переувлажненном. Переувлажнение вызывает пожелтение или опадение листьев . Поливайте деревья не менее одного раза в неделю, исключая дождливую погоду, и более часто при высоких температурах. Когда почва становится сухой ниже уровня мульчирующего слоя, значит, настало время поливать. Продолжайте поливы до наступления осени, снижая их частоту и интенсивность при снижении дневных температур. Другой вид ухода заключается в обрезке веток, поврежденных в процессе пересадки. Старайтесь обрезать как можно меньше во время и сразу после посадки, отложив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корректирующую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структурную обрезку не менее, чем на год после высадки на новое место. </a:t>
            </a:r>
          </a:p>
        </p:txBody>
      </p:sp>
      <p:pic>
        <p:nvPicPr>
          <p:cNvPr id="3" name="Picture 2" descr="http://tr26.ru/assets/images_cache/5b05fce57b676fbcaf85a400e3dfdb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2656"/>
            <a:ext cx="4780953" cy="31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elogazeta.ru/up/news/2013/2013-4-23-posadk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780953" cy="24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восьмой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5"/>
            <a:ext cx="784887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этих восьми простых шагов, дальнейший уход и благоприятные погодные условия гарантируют, что ваше новое дерево или куст будут расти и преуспевать. Ценный вклад в любой ландшафт, деревья являются долговременным источником красоты и удовольствия для людей любого возраста. При возникновении вопросов по уходу за деревьями, рекомендуется обращаться за консультацией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МАУ «Городское лесничество» 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производителям деревьев. </a:t>
            </a:r>
          </a:p>
        </p:txBody>
      </p:sp>
    </p:spTree>
    <p:extLst>
      <p:ext uri="{BB962C8B-B14F-4D97-AF65-F5344CB8AC3E}">
        <p14:creationId xmlns:p14="http://schemas.microsoft.com/office/powerpoint/2010/main" val="150103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.yar.kp.ru/share/i/12/8131362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03" y="332656"/>
            <a:ext cx="4292967" cy="28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qwas.ru/images/eee1385229e02c70a3c532e8c687e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0" y="3872086"/>
            <a:ext cx="4339019" cy="26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086" y="332656"/>
            <a:ext cx="4081898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время для посадки деревьев и кустарников, это период покоя – осенью, когда листья уже опали и ранней весной, до распускания почек. Погода в это время прохладная и позволяет растениям укорениться на новом месте до того, как весенние дожди и летнее тепло стимулирует активный рост надземных частей. Однако саженцы деревьев, выращенные в питомнике, если их правильно и бережно транспортировать, могут быть высажены в любое время в течение вегетационного периода. В обоих случаях, правильная посадка и уход – это залог здорового будущего для деревьев и кустарников. Перед началом посадочных работ обязательно точно узнайте, где проходят линии подземных коммуникаций.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2589" y="2936067"/>
            <a:ext cx="4320481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того, сажаете ли вы растение с оголенными корнями или с комом, важно понимать, что при пересадке его корневая система была уменьшена на 90 – 95% от своего исходного размера. Как результат травмы, полученной при выкопке, деревья обычно испытывают так называемый пересадочный шок. Пересадочный шок выражается в замедлении роста и ослаблении растений после посадки. Надлежащая подготовка посадочного места до и во время посадки в купе с хорошим последующим уходом уменьшает протяженность состояния пересадочного шока и позволяет дереву быстро адаптироваться к новому месту. Тщательно следуйте восьми простым шагам, и вы сможете значительно уменьшить стресс, испытываемый растением во время посадки. </a:t>
            </a:r>
          </a:p>
        </p:txBody>
      </p:sp>
    </p:spTree>
    <p:extLst>
      <p:ext uri="{BB962C8B-B14F-4D97-AF65-F5344CB8AC3E}">
        <p14:creationId xmlns:p14="http://schemas.microsoft.com/office/powerpoint/2010/main" val="259309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mir.ru/house/images/place_zelen/derevo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16824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721" y="565580"/>
            <a:ext cx="4427984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Выкопайте неглубокую, широкую посадочную яму.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яму широкой, в три раза шире диаметра кома или корней саженца, но ни в коем случае не глубже его высоты. Ширина ямы важна потому, что корни вновь посаженного дерева должны будут прорастать в окружающую почву. На большинстве участков после строительства почва оказывается уплотненной и малоподходящей для нормального роста корней. Перекопка почвы на большой площади вокруг дерева позволяет молодым корням свободно прорастать в рыхлую почву, что, в свою очередь, ускоряет приживаемость.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721" y="179348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ecoreporter.ru/sites/default/files/c11bb1e536c692f9df328b82edefd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4445"/>
            <a:ext cx="3547500" cy="26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721" y="3429000"/>
            <a:ext cx="4445056" cy="11695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траншеи для посадки деревьев и кустарников в облиственном состоянии должны быть выкопаны заранее. Размеры ям и траншей для посадки деревьев и кустарников со стандартными размерами приведены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429000"/>
            <a:ext cx="354750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выкопки ям и траншей стенки и дно выравнивают и зачищают, рядом складывают запас земли для засыпки корневой системы.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Траншеи под живую изгородь засыпают растительной землей на 3/4 объема, остальная земля складируется рядом.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кустарников группами следует создавать общий котлован в пределах границ, определяемых проектом. Котлован заполняют растительной землей полностью с запасом на осадку. </a:t>
            </a:r>
          </a:p>
        </p:txBody>
      </p:sp>
    </p:spTree>
    <p:extLst>
      <p:ext uri="{BB962C8B-B14F-4D97-AF65-F5344CB8AC3E}">
        <p14:creationId xmlns:p14="http://schemas.microsoft.com/office/powerpoint/2010/main" val="17016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59103"/>
              </p:ext>
            </p:extLst>
          </p:nvPr>
        </p:nvGraphicFramePr>
        <p:xfrm>
          <a:off x="251520" y="640578"/>
          <a:ext cx="8640959" cy="5668736"/>
        </p:xfrm>
        <a:graphic>
          <a:graphicData uri="http://schemas.openxmlformats.org/drawingml/2006/table">
            <a:tbl>
              <a:tblPr/>
              <a:tblGrid>
                <a:gridCol w="2573548"/>
                <a:gridCol w="828328"/>
                <a:gridCol w="672139"/>
                <a:gridCol w="1400022"/>
                <a:gridCol w="828328"/>
                <a:gridCol w="828328"/>
                <a:gridCol w="646342"/>
                <a:gridCol w="863924"/>
              </a:tblGrid>
              <a:tr h="8619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посадок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кома,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куб.м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Размер посадочных ям, 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ямы,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куб.м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Площ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ямы, 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 растительной земли при замене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100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Саженцы без кома: хвойные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1,0x1,0x0,8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7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лиственные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0,7x0,7x0,6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0,231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деревьев с комом: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0,8x0,8x0,5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1,5x1,5x0,85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1,0x1,0x0,6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1,9x1,9x0,85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1,3x1,3x0,6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2,2x2,2x0,85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1,5x1,5x0,6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2,4x2,4x0,85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1,7x1,7x0,6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2,6x2,6x0,85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2,0x2,0x0,6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2,9x2,9x1,05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Кустарники: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Однорядн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живая изгородь б/кома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0,5x0,5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Двухрядн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живая изгородь б/кома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0,7x0,7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0,315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Кустарники в группах б/кома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0,5x0,5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0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кустарников с комом: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Д-0,5 Н-0,4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1,0x0,65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Д-0,8 Н-0,5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Д-1,0 Н-0,6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1,9x1,9x0,85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2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250" y="3501008"/>
            <a:ext cx="4176464" cy="16004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Саженцы должны иметь симметричную крону, очищенную от сухих и поврежденных ветвей, прямой штамб, здоровую, нормально развитую корневую систему с хорошо выраженной скелетной частью; на саженцах не должно быть механических повреждений, а также признаков повреждений вредителями и болезнями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694269"/>
            <a:ext cx="4212468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и отборе посадочного материала в лесных насаждениях, лесокультурах и других местах нужные для пересадки деревья и кустарники должны быть жизнеспособными, с хорошо развитой кроной, равномерно расположенными скелетными ветвями и ровным стволом. Посадочный материал следует отбирать по возможности семенного происхождения в изреженных лесных насаждениях с полнотой не выше 0,3 - 0,4 с полян, редин и опушек, а также с вырубок прошлых лет (5 - 10 лет), но во всех случаях с повышенных мест с плотными глинистыми и суглинистыми почвами, что позволит обеспечить хорошую сохранность кома при пересадке. По биометрическим показателям он не должен отличаться от стандартного более чем на +/- 15%.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250" y="5323530"/>
            <a:ext cx="4176464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завозить и высаживать в городе деревья и кустарники слабо развитые, с уродливыми кронами (однобокими, сплюснутыми и пр.), а также растения с наличием ран, повреждениями кроны и штамба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94269"/>
            <a:ext cx="4176464" cy="24622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местонахождение корневой шейки (базальное утолщение ствола).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шейка находится там, где ствол утолщается, и начинаются первые боковые корни. Это место должно быть частично видимым после того, как вы посадили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 Если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посадкой у саженца с комом (или в контейнере) вы не можете видеть начало корневой шейки, то вам придется удалить часть почвы сверху кома. Это совершенно необходимо, так как в противном случае вы не сможете определить на какую глубину нужно копать яму.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250" y="260648"/>
            <a:ext cx="14294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://dom.dacha-dom.ru/kust/kust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39177"/>
            <a:ext cx="2871872" cy="21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445" y="994958"/>
            <a:ext cx="4572000" cy="2893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Поместите дерево на правильной высоте.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помещением саженца в яму, проверьте, что она была выкопана на необходимую глубину – но не больше! Большинство корней вновь посаженного дерева будут развиваться в верхнем слое почвы толщиной 30 см. Если дерево посажено слишком глубоко, новые корни будут иметь большие трудности в развитии из-за нехватки кислорода. Гораздо лучше посадить дерево выше на 5 – 8 см от исходного уровня, чем на исходный уровень или, тем более, ниже его. Такая, слегка завышенная посадка позволит саженцу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проседать.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повреждений при установке саженца в яму всегда поднимайте его за ком и никогда – за ствол.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603" y="4294328"/>
            <a:ext cx="4572000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Выровняйте дерево в яме 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засыпкой ямы попросите вашего помощника посмотреть на дерево с нескольких направлений (особенно с ключевых видовых точек), чтобы удостовериться, что дерево поставлено прямо и развернуто к видовым точкам желательной стороной (хотя некоторые предпочитают исходную ориентацию по сторонам света). Как только вы начнете засыпать яму, перемещать дерево в ней станет значительно труднее. </a:t>
            </a:r>
          </a:p>
        </p:txBody>
      </p:sp>
      <p:pic>
        <p:nvPicPr>
          <p:cNvPr id="3074" name="Picture 2" descr="http://www.lesnyk.ru/photo/pasad_material/razdel/big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42" y="3850751"/>
            <a:ext cx="3547500" cy="26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603" y="3924995"/>
            <a:ext cx="19301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://plodovie.ru/wp-content/uploads/2015/01/posadka-sazhentsa-gru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42" y="994957"/>
            <a:ext cx="3547500" cy="26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3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1.m24.ru/c/142281.900x9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18782"/>
            <a:ext cx="453650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35572"/>
            <a:ext cx="3832873" cy="1600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взрослого посадочного материала вне питомника следует учитывать возможность подъезда. Отобранные растения отмечают масляной краской на одинаковой высоте с тем расчетом, чтобы метка была хорошо видна издали. Следует также помечать северную сторону.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098860"/>
            <a:ext cx="3916462" cy="33239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автомобильной транспортировке саженцев деревьев и кустарников с оголенной корневой системой их следует уложить наклонно корнями вперед на дно кузова машины, предварительно настелив слой чистого влажного упаковочного материала (солома, опилки, маты и др.), и укрыть брезентом, мешковиной, рогожей или синтетической пленкой. Низкорослые саженцы деревьев и кустарников грузят вертикально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кромка заднего борта автомашины должна быть обшита мягким материалом для предохранения саженцев от механических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повреждений. При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перевозке саженцев высотой 4 м и более под штамбом следует установить подпорки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пятый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01989"/>
            <a:ext cx="3888432" cy="56938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яму осторожно, но плотно.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ямы используйте тот грунт, который вы вынули при ее выкопке. Используйте почвенные добавки только в случае, если имеющийся плодородный слой почвы полностью нарушен. Если добавок избежать не удается, то добавлять следует только грунт, похожий по гранулометрическому составу на имеющийся. Засыпьте яму на одну треть и осторожно, но плотно заполните почвой пустоты вокруг кома. Далее, если саженец имеет ком, замотанный мешковиной, сеткой и т.п., обрежьте и удалите мешковину, металлическую сетку, стягивающие веревки или проволоку со ствола и, как минимум, верхней трети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не повреждать при этом ствол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остальную часть ямы, тщательно уплотняя почву для уничтожения пустот, которые могут привести корни к высыханию. Чтобы избежать этой проблемы, добавляйте почву понемногу и проливайте ее водой. Продолжайте этот процесс, пока яма окончательно не заполнится и дерево не станет стабильно стоять. Не рекомендуется вносить удобрения в посадочную яму во время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посадки.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ovetclub.ru/tim/48e40cd9bf88de9b3cd1e0b9a4ecc379/visadka-derev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78" y="701989"/>
            <a:ext cx="42213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.chel.kp.ru/share/i/12/6617942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07" y="3548922"/>
            <a:ext cx="4236311" cy="28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3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1846</Words>
  <Application>Microsoft Office PowerPoint</Application>
  <PresentationFormat>Прозрачка</PresentationFormat>
  <Paragraphs>175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Каушкина Ирина Константиновна</dc:creator>
  <cp:lastModifiedBy>Каушкина Ирина Константиновна</cp:lastModifiedBy>
  <cp:revision>33</cp:revision>
  <cp:lastPrinted>2015-09-15T07:36:38Z</cp:lastPrinted>
  <dcterms:created xsi:type="dcterms:W3CDTF">2015-09-07T06:11:01Z</dcterms:created>
  <dcterms:modified xsi:type="dcterms:W3CDTF">2015-12-09T04:01:43Z</dcterms:modified>
</cp:coreProperties>
</file>